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8" r:id="rId3"/>
    <p:sldId id="257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00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0668"/>
  </p:normalViewPr>
  <p:slideViewPr>
    <p:cSldViewPr snapToGrid="0" snapToObjects="1">
      <p:cViewPr varScale="1">
        <p:scale>
          <a:sx n="148" d="100"/>
          <a:sy n="148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DA109F-D303-F044-BDDB-EFEB284B8600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4E1DBD-A553-7148-A973-5A9D79742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147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nathanlauga/nba-games?select=teams.csv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Source: 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https://www.kaggle.com/nathanlauga/nba-games?select=teams.csv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E1DBD-A553-7148-A973-5A9D797422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831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C4FA0-F92C-9E43-A957-B4A39D65D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54BE0E-8FA0-5944-917C-F0D7AB1D45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06264-B3E1-874F-B855-1B73AA10B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8DB7-36C7-E743-9B89-16E03B31C4BB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AC3D5-9BC9-5A48-9DFF-57F071490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E12D5-2839-EA4E-8731-77D1E7EF0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2397-0BEF-BF4A-9CC1-01095F3A5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53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53C72-1EF1-EB45-B21C-0979AA4C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4CCFFC-7C66-F646-AC29-DC16DBEDE6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A396D-A27A-A84E-86D4-7C63D3612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8DB7-36C7-E743-9B89-16E03B31C4BB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9229C-4A77-7D4B-AF1D-9A938DA41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149D4-BF2A-1E43-8BD5-5C3EF1EF1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2397-0BEF-BF4A-9CC1-01095F3A5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56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FB2062-C8F4-4540-B22D-F0490643AD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AA5DEF-6F6C-0D43-8420-24AC9F20EF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F0975-92B5-AD4E-84A4-6CE166BD1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8DB7-36C7-E743-9B89-16E03B31C4BB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87DDE-5FB6-9F40-849F-8E8206EC7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58CDF-EAD3-D543-B51A-F16CE1968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2397-0BEF-BF4A-9CC1-01095F3A5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41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16FEC-FD59-2640-926D-8DB80C9FD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14046-893F-9540-AFEE-D33C604A8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E2ABB-448E-5F4B-A0C8-93FDC46FD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8DB7-36C7-E743-9B89-16E03B31C4BB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3F958-6CA5-C34C-BD8B-6425E9A60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D9CD8-3AC7-CC42-80FF-C0EB8520B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2397-0BEF-BF4A-9CC1-01095F3A5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783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A4D51-58DB-314A-9F13-28D5144EC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26563-6509-DB45-A82F-EAA76C756A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C8348-CBF5-5746-AC2E-841DF68F3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8DB7-36C7-E743-9B89-16E03B31C4BB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CCD62-6C3E-1544-B2F3-DB90786E2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6D0ED-1945-7342-B64A-A41E569A9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2397-0BEF-BF4A-9CC1-01095F3A5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758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AB88-6D7D-BA4E-AC74-B0DBFCE3B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58B59-0F51-ED43-8814-ABD4A3588E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3C1BA0-B65C-CB4C-8126-41AD1D954B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92A3E4-1577-5F44-8FE0-766EA01EE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8DB7-36C7-E743-9B89-16E03B31C4BB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DC6A95-FE2A-5749-9796-0C2B79FA2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2B442D-DC46-B248-AF07-46107D764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2397-0BEF-BF4A-9CC1-01095F3A5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881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CB011-0C86-F549-AF17-0332CDA56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5DA70-1615-8541-9CA2-F91C97429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D48391-CFDA-4145-9EF1-71BC8F300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B2CEBD-9F23-E640-9C39-29487A94A1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C1B1B5-51F3-8B45-A4A0-05FDC930E1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A51E52-5F86-A14D-A9B7-9CD12764F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8DB7-36C7-E743-9B89-16E03B31C4BB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90CD6-266A-F142-914E-D074A5FA4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FA1734-E879-AA41-8A64-5ED9886D9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2397-0BEF-BF4A-9CC1-01095F3A5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92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33ECC-CBA8-8943-9BBD-4781E6B3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C07269-5623-BC4D-B172-EB95C0DA6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8DB7-36C7-E743-9B89-16E03B31C4BB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512FEE-B612-EE43-BB2E-3E055CC19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38DEA6-8EDE-744F-94B3-147ADDAC3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2397-0BEF-BF4A-9CC1-01095F3A5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429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C4A1E8-FB37-2A4E-9F3D-B2C93C8E8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8DB7-36C7-E743-9B89-16E03B31C4BB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8C1FE8-CFD1-F243-AE66-B1745C3BD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06DF9-4A8F-154D-9D23-068B32794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2397-0BEF-BF4A-9CC1-01095F3A5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520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B67AD-C51E-1B4E-AD52-48DCC408F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CB738-F4BA-5945-8B9D-BA9D43521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3B8AA2-9D25-FB4B-B2C9-E20F7B54E7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742E91-BB28-B54F-8583-C7BC06192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8DB7-36C7-E743-9B89-16E03B31C4BB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DA2A77-66DE-DD43-A069-233D111B2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DBA5E2-587C-B945-8D01-FD70595FB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2397-0BEF-BF4A-9CC1-01095F3A5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190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C81E6-AB73-E24D-88DC-803BAC580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1C6B73-EAFE-0C41-A2BA-1AAD59A07D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8E5CD-37B3-A547-AFE2-01A5A7A22B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509B41-9621-8847-B35A-8364B7B8C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8DB7-36C7-E743-9B89-16E03B31C4BB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B62635-0781-4B47-92F4-BBDD14C5B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CBFC1F-C3A5-8142-8F03-134ECDEEA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2397-0BEF-BF4A-9CC1-01095F3A5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940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BC75AB-ADC2-444A-9F0F-008EE21DD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7FD7E-9366-3F4D-9BAA-1052E6432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14ECC-49C0-FC4D-98D0-6D28984777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28DB7-36C7-E743-9B89-16E03B31C4BB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A4D6-AC83-BF42-913F-BB561332C7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F06D5-8942-3E44-A8C4-FA8E04D0E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F52397-0BEF-BF4A-9CC1-01095F3A5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927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nathanlauga/nba-games?select=teams.csv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3B01676-D06C-8B48-8244-287556EB23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6029" y="2424355"/>
            <a:ext cx="3686827" cy="1655762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DA0026"/>
                </a:solidFill>
                <a:latin typeface="Queen of Camelot" panose="02000500000000000000" pitchFamily="2" charset="77"/>
                <a:cs typeface="Phosphate Solid" panose="02000506050000020004" pitchFamily="2" charset="77"/>
              </a:rPr>
              <a:t>PY-STARS</a:t>
            </a:r>
            <a:endParaRPr lang="en-US" sz="7200" b="1" dirty="0">
              <a:solidFill>
                <a:srgbClr val="DA0026"/>
              </a:solidFill>
              <a:latin typeface="Queen of Camelot" panose="02000500000000000000" pitchFamily="2" charset="77"/>
              <a:cs typeface="Phosphate Solid" panose="02000506050000020004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F2DD77-DB61-7D4C-8B26-3D0682C98F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1019" b="84537" l="7100" r="88700"/>
                    </a14:imgEffect>
                  </a14:imgLayer>
                </a14:imgProps>
              </a:ext>
            </a:extLst>
          </a:blip>
          <a:srcRect l="7458" t="7250" r="2170" b="11581"/>
          <a:stretch/>
        </p:blipFill>
        <p:spPr>
          <a:xfrm>
            <a:off x="4645068" y="-499971"/>
            <a:ext cx="8330703" cy="8080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F8BCC9-F790-9A46-9ED3-413F4DDBF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241" y="734056"/>
            <a:ext cx="2962405" cy="16902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24770F-E8FB-A248-B42E-CD1C3AB50968}"/>
              </a:ext>
            </a:extLst>
          </p:cNvPr>
          <p:cNvSpPr txBox="1"/>
          <p:nvPr/>
        </p:nvSpPr>
        <p:spPr>
          <a:xfrm>
            <a:off x="958241" y="4565917"/>
            <a:ext cx="34475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Nexa" panose="02000000000000000000" pitchFamily="2" charset="0"/>
                <a:cs typeface="Arial" panose="020B0604020202020204" pitchFamily="34" charset="0"/>
              </a:rPr>
              <a:t>PROJECT TEAM:</a:t>
            </a:r>
          </a:p>
          <a:p>
            <a:endParaRPr lang="en-US" sz="1600" dirty="0">
              <a:latin typeface="Nexa Light" panose="02000000000000000000" pitchFamily="2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Nexa Light" panose="02000000000000000000" pitchFamily="2" charset="0"/>
                <a:cs typeface="Arial" panose="020B0604020202020204" pitchFamily="34" charset="0"/>
              </a:rPr>
              <a:t>- Miri Alakbarov</a:t>
            </a:r>
          </a:p>
          <a:p>
            <a:r>
              <a:rPr lang="en-US" sz="1600" dirty="0">
                <a:latin typeface="Nexa Light" panose="02000000000000000000" pitchFamily="2" charset="0"/>
                <a:cs typeface="Arial" panose="020B0604020202020204" pitchFamily="34" charset="0"/>
              </a:rPr>
              <a:t>- Andrew Thornell</a:t>
            </a:r>
          </a:p>
          <a:p>
            <a:r>
              <a:rPr lang="en-US" sz="1600" dirty="0">
                <a:latin typeface="Nexa Light" panose="02000000000000000000" pitchFamily="2" charset="0"/>
                <a:cs typeface="Arial" panose="020B0604020202020204" pitchFamily="34" charset="0"/>
              </a:rPr>
              <a:t>- Kirsten Walkup</a:t>
            </a:r>
          </a:p>
          <a:p>
            <a:r>
              <a:rPr lang="en-US" sz="1600" dirty="0">
                <a:latin typeface="Nexa Light" panose="02000000000000000000" pitchFamily="2" charset="0"/>
                <a:cs typeface="Arial" panose="020B0604020202020204" pitchFamily="34" charset="0"/>
              </a:rPr>
              <a:t>- Max Atherton</a:t>
            </a:r>
          </a:p>
          <a:p>
            <a:r>
              <a:rPr lang="en-US" sz="1600" dirty="0">
                <a:latin typeface="Nexa Light" panose="02000000000000000000" pitchFamily="2" charset="0"/>
                <a:cs typeface="Arial" panose="020B0604020202020204" pitchFamily="34" charset="0"/>
              </a:rPr>
              <a:t>- Umar Farooq</a:t>
            </a:r>
          </a:p>
        </p:txBody>
      </p:sp>
    </p:spTree>
    <p:extLst>
      <p:ext uri="{BB962C8B-B14F-4D97-AF65-F5344CB8AC3E}">
        <p14:creationId xmlns:p14="http://schemas.microsoft.com/office/powerpoint/2010/main" val="2361683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94C5931-8CF6-2F4B-A238-3A9EE64368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1019" b="84537" l="7100" r="88700"/>
                    </a14:imgEffect>
                  </a14:imgLayer>
                </a14:imgProps>
              </a:ext>
            </a:extLst>
          </a:blip>
          <a:srcRect l="7458" t="7250" r="2170" b="11581"/>
          <a:stretch/>
        </p:blipFill>
        <p:spPr>
          <a:xfrm>
            <a:off x="-485633" y="4730982"/>
            <a:ext cx="2840575" cy="2755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ABC279-B64C-DA44-A7CC-85C044435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30735" cy="1325563"/>
          </a:xfrm>
        </p:spPr>
        <p:txBody>
          <a:bodyPr/>
          <a:lstStyle/>
          <a:p>
            <a:r>
              <a:rPr lang="en-US" dirty="0">
                <a:solidFill>
                  <a:srgbClr val="DA0026"/>
                </a:solidFill>
                <a:latin typeface="Queen of Camelot" panose="02000500000000000000" pitchFamily="2" charset="77"/>
              </a:rPr>
              <a:t>Project</a:t>
            </a:r>
            <a:r>
              <a:rPr lang="en-US" b="1" dirty="0"/>
              <a:t> </a:t>
            </a:r>
            <a:br>
              <a:rPr lang="en-US" b="1" dirty="0"/>
            </a:br>
            <a:r>
              <a:rPr lang="en-US" sz="2800" dirty="0">
                <a:latin typeface="Nexa Light" panose="02000000000000000000" pitchFamily="2" charset="0"/>
              </a:rPr>
              <a:t>DESCRIPTION</a:t>
            </a:r>
            <a:endParaRPr lang="en-US" dirty="0">
              <a:latin typeface="Nexa Light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C6C4E-C0BC-9748-B7F7-6CB864453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2326"/>
            <a:ext cx="5930735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900" dirty="0">
                <a:latin typeface="Nexa Light" panose="02000000000000000000" pitchFamily="2" charset="0"/>
              </a:rPr>
              <a:t>It all started when a group of 5 hotshots were hired by Mr. Drake </a:t>
            </a:r>
            <a:r>
              <a:rPr lang="en-US" sz="1900" dirty="0" err="1">
                <a:latin typeface="Nexa Light" panose="02000000000000000000" pitchFamily="2" charset="0"/>
              </a:rPr>
              <a:t>Romaro</a:t>
            </a:r>
            <a:r>
              <a:rPr lang="en-US" sz="1900" dirty="0">
                <a:latin typeface="Nexa Light" panose="02000000000000000000" pitchFamily="2" charset="0"/>
              </a:rPr>
              <a:t>, a billionaire who made his fortune from betting on sports. While his initial bets were lucky hoops, which made him a fortune, now he thinks he needs to develop a calculated wining strategy.</a:t>
            </a:r>
          </a:p>
          <a:p>
            <a:pPr marL="0" indent="0" algn="just">
              <a:buNone/>
            </a:pPr>
            <a:r>
              <a:rPr lang="en-US" sz="1900" dirty="0">
                <a:latin typeface="Nexa Light" panose="02000000000000000000" pitchFamily="2" charset="0"/>
              </a:rPr>
              <a:t>Mr. </a:t>
            </a:r>
            <a:r>
              <a:rPr lang="en-US" sz="1900" dirty="0" err="1">
                <a:latin typeface="Nexa Light" panose="02000000000000000000" pitchFamily="2" charset="0"/>
              </a:rPr>
              <a:t>Romaro</a:t>
            </a:r>
            <a:r>
              <a:rPr lang="en-US" sz="1900" dirty="0">
                <a:latin typeface="Nexa Light" panose="02000000000000000000" pitchFamily="2" charset="0"/>
              </a:rPr>
              <a:t> has started his own analytics company to analyze the 2019 – 2020 basketball season data predicted the winning team. He has recently asked fresh graduates from UT Austin Data Camp to help him win big this season.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9BCD81-6D48-634A-8E04-763D2C526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440" y="1632662"/>
            <a:ext cx="4476008" cy="44760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F09BFE-C9DD-B64C-9C35-506CF95C4B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1019" b="84537" l="7100" r="88700"/>
                    </a14:imgEffect>
                  </a14:imgLayer>
                </a14:imgProps>
              </a:ext>
            </a:extLst>
          </a:blip>
          <a:srcRect l="7458" t="7250" r="2170" b="11581"/>
          <a:stretch/>
        </p:blipFill>
        <p:spPr>
          <a:xfrm>
            <a:off x="9363237" y="667232"/>
            <a:ext cx="1990563" cy="19308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A45114-7246-264C-89FE-D09C27DFC7FE}"/>
              </a:ext>
            </a:extLst>
          </p:cNvPr>
          <p:cNvSpPr txBox="1"/>
          <p:nvPr/>
        </p:nvSpPr>
        <p:spPr>
          <a:xfrm>
            <a:off x="2196936" y="5090334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Nexa" panose="02000000000000000000" pitchFamily="2" charset="0"/>
              </a:rPr>
              <a:t>WILL THIS NEW TEAM BE ABLE TO MAKE THE ACCURATE PREDICTION? LETS FIND OUT!</a:t>
            </a:r>
          </a:p>
        </p:txBody>
      </p:sp>
    </p:spTree>
    <p:extLst>
      <p:ext uri="{BB962C8B-B14F-4D97-AF65-F5344CB8AC3E}">
        <p14:creationId xmlns:p14="http://schemas.microsoft.com/office/powerpoint/2010/main" val="318503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BC279-B64C-DA44-A7CC-85C044435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30735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DA0026"/>
                </a:solidFill>
                <a:latin typeface="Queen of Camelot" panose="02000500000000000000" pitchFamily="2" charset="77"/>
              </a:rPr>
              <a:t>Research</a:t>
            </a:r>
            <a:br>
              <a:rPr lang="en-US" b="1" dirty="0"/>
            </a:br>
            <a:r>
              <a:rPr lang="en-US" sz="2800" dirty="0">
                <a:latin typeface="Nexa Light" panose="02000000000000000000" pitchFamily="2" charset="0"/>
              </a:rPr>
              <a:t>QUESTIONS TO ANSWER</a:t>
            </a:r>
            <a:endParaRPr lang="en-US" dirty="0">
              <a:latin typeface="Nexa Light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C6C4E-C0BC-9748-B7F7-6CB864453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2326"/>
            <a:ext cx="5930735" cy="4351338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1900" dirty="0">
                <a:latin typeface="Nexa Light" panose="02000000000000000000" pitchFamily="2" charset="0"/>
              </a:rPr>
              <a:t>Q.1. Which are the top 8 teams for each conference in the current season, till the last data point?</a:t>
            </a:r>
          </a:p>
          <a:p>
            <a:pPr marL="0" indent="0" algn="just">
              <a:buNone/>
            </a:pPr>
            <a:r>
              <a:rPr lang="en-US" sz="1900" dirty="0">
                <a:latin typeface="Nexa Light" panose="02000000000000000000" pitchFamily="2" charset="0"/>
              </a:rPr>
              <a:t>Q.2. What are the scores of the top 8 teams? And their win to loss ratio. For each conference.</a:t>
            </a:r>
          </a:p>
          <a:p>
            <a:pPr marL="0" indent="0" algn="just">
              <a:buNone/>
            </a:pPr>
            <a:r>
              <a:rPr lang="en-US" sz="1900" dirty="0">
                <a:latin typeface="Nexa Light" panose="02000000000000000000" pitchFamily="2" charset="0"/>
              </a:rPr>
              <a:t>Q.3. Does the home team win more matches or the visitors team win more matches?</a:t>
            </a:r>
          </a:p>
          <a:p>
            <a:pPr marL="0" indent="0" algn="just">
              <a:buNone/>
            </a:pPr>
            <a:r>
              <a:rPr lang="en-US" sz="1900" dirty="0">
                <a:latin typeface="Nexa Light" panose="02000000000000000000" pitchFamily="2" charset="0"/>
              </a:rPr>
              <a:t>Q.4. What are the locations of the game?</a:t>
            </a:r>
          </a:p>
          <a:p>
            <a:pPr marL="0" indent="0" algn="just">
              <a:buNone/>
            </a:pPr>
            <a:r>
              <a:rPr lang="en-US" sz="1900" dirty="0">
                <a:latin typeface="Nexa Light" panose="02000000000000000000" pitchFamily="2" charset="0"/>
              </a:rPr>
              <a:t>Q.5. Which teams out of the top ten has better players stats? Developing a quality score for teams after aggregating the stats of team players.</a:t>
            </a:r>
          </a:p>
          <a:p>
            <a:pPr marL="0" indent="0" algn="just">
              <a:buNone/>
            </a:pPr>
            <a:r>
              <a:rPr lang="en-US" sz="1900" dirty="0">
                <a:latin typeface="Nexa Light" panose="02000000000000000000" pitchFamily="2" charset="0"/>
              </a:rPr>
              <a:t>Q.6. Heat map indicators of teams with more wins. </a:t>
            </a:r>
          </a:p>
          <a:p>
            <a:pPr marL="0" indent="0" algn="just">
              <a:buNone/>
            </a:pPr>
            <a:r>
              <a:rPr lang="en-US" sz="1900" dirty="0">
                <a:latin typeface="Nexa Light" panose="02000000000000000000" pitchFamily="2" charset="0"/>
              </a:rPr>
              <a:t>Q.7. Calculating correlation between team player stats and game won by the team.</a:t>
            </a:r>
          </a:p>
          <a:p>
            <a:pPr marL="0" indent="0" algn="just">
              <a:buNone/>
            </a:pPr>
            <a:r>
              <a:rPr lang="en-US" sz="1900" dirty="0">
                <a:latin typeface="Nexa Light" panose="02000000000000000000" pitchFamily="2" charset="0"/>
              </a:rPr>
              <a:t>Q.8. Defining winning parameters for win prediction.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F09BFE-C9DD-B64C-9C35-506CF95C4B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1019" b="84537" l="7100" r="88700"/>
                    </a14:imgEffect>
                  </a14:imgLayer>
                </a14:imgProps>
              </a:ext>
            </a:extLst>
          </a:blip>
          <a:srcRect l="7458" t="7250" r="2170" b="11581"/>
          <a:stretch/>
        </p:blipFill>
        <p:spPr>
          <a:xfrm>
            <a:off x="6852063" y="1266875"/>
            <a:ext cx="6614865" cy="641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96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BC279-B64C-DA44-A7CC-85C044435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30735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DA0026"/>
                </a:solidFill>
                <a:latin typeface="Queen of Camelot" panose="02000500000000000000" pitchFamily="2" charset="77"/>
              </a:rPr>
              <a:t>Data</a:t>
            </a:r>
            <a:br>
              <a:rPr lang="en-US" b="1" dirty="0"/>
            </a:br>
            <a:r>
              <a:rPr lang="en-US" sz="2800" dirty="0">
                <a:latin typeface="Nexa Light" panose="02000000000000000000" pitchFamily="2" charset="0"/>
              </a:rPr>
              <a:t>TO BE USED</a:t>
            </a:r>
            <a:endParaRPr lang="en-US" dirty="0">
              <a:latin typeface="Nexa Light" panose="02000000000000000000" pitchFamily="2" charset="0"/>
            </a:endParaRPr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3330688E-6CC7-F34F-9D1A-7A991D41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02" y="4627836"/>
            <a:ext cx="2951955" cy="13417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9035FDB-836E-D04F-B3BD-AD107443E68E}"/>
              </a:ext>
            </a:extLst>
          </p:cNvPr>
          <p:cNvSpPr/>
          <p:nvPr/>
        </p:nvSpPr>
        <p:spPr>
          <a:xfrm>
            <a:off x="838200" y="588313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Nexa Light" panose="02000000000000000000" pitchFamily="2" charset="0"/>
              </a:rPr>
              <a:t>To access data </a:t>
            </a:r>
            <a:r>
              <a:rPr lang="en-US" dirty="0">
                <a:solidFill>
                  <a:srgbClr val="00B0F0"/>
                </a:solidFill>
                <a:latin typeface="Nexa Light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dirty="0">
                <a:latin typeface="Nexa Light" panose="02000000000000000000" pitchFamily="2" charset="0"/>
              </a:rPr>
              <a:t> in slide show mode.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A6A406-0ECE-FF4B-9610-9B9732B6A7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70000"/>
          </a:blip>
          <a:srcRect l="21297" t="8254" r="17241" b="16403"/>
          <a:stretch/>
        </p:blipFill>
        <p:spPr>
          <a:xfrm>
            <a:off x="7210893" y="506627"/>
            <a:ext cx="4713378" cy="624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98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BC279-B64C-DA44-A7CC-85C044435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30735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DA0026"/>
                </a:solidFill>
                <a:latin typeface="Queen of Camelot" panose="02000500000000000000" pitchFamily="2" charset="77"/>
              </a:rPr>
              <a:t>Breakdown</a:t>
            </a:r>
            <a:br>
              <a:rPr lang="en-US" b="1" dirty="0"/>
            </a:br>
            <a:r>
              <a:rPr lang="en-US" sz="2800" dirty="0">
                <a:latin typeface="Nexa Light" panose="02000000000000000000" pitchFamily="2" charset="0"/>
              </a:rPr>
              <a:t>OF TASKS</a:t>
            </a:r>
            <a:endParaRPr lang="en-US" dirty="0">
              <a:latin typeface="Nexa Light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C6C4E-C0BC-9748-B7F7-6CB864453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2326"/>
            <a:ext cx="8552935" cy="4351338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en-US" sz="1900" dirty="0">
                <a:latin typeface="Nexa Light" panose="02000000000000000000" pitchFamily="2" charset="0"/>
              </a:rPr>
              <a:t>Importing and merging relevant data files. </a:t>
            </a:r>
            <a:r>
              <a:rPr lang="en-US" sz="1900" dirty="0">
                <a:solidFill>
                  <a:schemeClr val="accent6"/>
                </a:solidFill>
                <a:latin typeface="Nexa Light" panose="02000000000000000000" pitchFamily="2" charset="0"/>
              </a:rPr>
              <a:t>- Andrew/Miri</a:t>
            </a:r>
          </a:p>
          <a:p>
            <a:pPr algn="just"/>
            <a:r>
              <a:rPr lang="en-US" sz="1900" dirty="0">
                <a:latin typeface="Nexa Light" panose="02000000000000000000" pitchFamily="2" charset="0"/>
              </a:rPr>
              <a:t>* Create data frame of top 8 teams and their respective win/loss scores and ratio. </a:t>
            </a:r>
            <a:r>
              <a:rPr lang="en-US" sz="1900" dirty="0">
                <a:solidFill>
                  <a:schemeClr val="accent6"/>
                </a:solidFill>
                <a:latin typeface="Nexa Light" panose="02000000000000000000" pitchFamily="2" charset="0"/>
              </a:rPr>
              <a:t>–Miri</a:t>
            </a:r>
          </a:p>
          <a:p>
            <a:pPr algn="just"/>
            <a:r>
              <a:rPr lang="en-US" sz="1900" dirty="0">
                <a:latin typeface="Nexa Light" panose="02000000000000000000" pitchFamily="2" charset="0"/>
              </a:rPr>
              <a:t>* Make a bar graph with wins in green and losses in red. </a:t>
            </a:r>
            <a:r>
              <a:rPr lang="en-US" sz="1900" dirty="0">
                <a:solidFill>
                  <a:schemeClr val="accent6"/>
                </a:solidFill>
                <a:latin typeface="Nexa Light" panose="02000000000000000000" pitchFamily="2" charset="0"/>
              </a:rPr>
              <a:t>– Miri</a:t>
            </a:r>
          </a:p>
          <a:p>
            <a:pPr algn="just"/>
            <a:r>
              <a:rPr lang="en-US" sz="1900" dirty="0">
                <a:latin typeface="Nexa Light" panose="02000000000000000000" pitchFamily="2" charset="0"/>
              </a:rPr>
              <a:t>* Calculate the number of win count by home team and visitors team and represent them in a pie chart. </a:t>
            </a:r>
            <a:r>
              <a:rPr lang="en-US" sz="1900" dirty="0">
                <a:solidFill>
                  <a:schemeClr val="accent6"/>
                </a:solidFill>
                <a:latin typeface="Nexa Light" panose="02000000000000000000" pitchFamily="2" charset="0"/>
              </a:rPr>
              <a:t>- Andrew </a:t>
            </a:r>
          </a:p>
          <a:p>
            <a:pPr algn="just"/>
            <a:r>
              <a:rPr lang="en-US" sz="1900" dirty="0">
                <a:latin typeface="Nexa Light" panose="02000000000000000000" pitchFamily="2" charset="0"/>
              </a:rPr>
              <a:t>* Use Google API to match venue location and extract their latitude and longitude. Map game location on Google Maps. </a:t>
            </a:r>
            <a:r>
              <a:rPr lang="en-US" sz="1900" dirty="0">
                <a:solidFill>
                  <a:schemeClr val="accent6"/>
                </a:solidFill>
                <a:latin typeface="Nexa Light" panose="02000000000000000000" pitchFamily="2" charset="0"/>
              </a:rPr>
              <a:t>- Max</a:t>
            </a:r>
          </a:p>
          <a:p>
            <a:pPr algn="just"/>
            <a:r>
              <a:rPr lang="en-US" sz="1900" dirty="0">
                <a:latin typeface="Nexa Light" panose="02000000000000000000" pitchFamily="2" charset="0"/>
              </a:rPr>
              <a:t>* Extract player points and average their data in new data frame. Sum all the teams player data and match them to their respective team. (Use columns MIN, FG_PCT, PTS from games_details.csv) </a:t>
            </a:r>
            <a:r>
              <a:rPr lang="en-US" sz="1900" dirty="0">
                <a:solidFill>
                  <a:schemeClr val="accent6"/>
                </a:solidFill>
                <a:latin typeface="Nexa Light" panose="02000000000000000000" pitchFamily="2" charset="0"/>
              </a:rPr>
              <a:t>- Team work </a:t>
            </a:r>
          </a:p>
          <a:p>
            <a:pPr algn="just"/>
            <a:r>
              <a:rPr lang="en-US" sz="1900" dirty="0">
                <a:latin typeface="Nexa Light" panose="02000000000000000000" pitchFamily="2" charset="0"/>
              </a:rPr>
              <a:t>* Heat map indicators of teams with more wins. </a:t>
            </a:r>
            <a:r>
              <a:rPr lang="en-US" sz="1900" dirty="0">
                <a:solidFill>
                  <a:schemeClr val="accent6"/>
                </a:solidFill>
                <a:latin typeface="Nexa Light" panose="02000000000000000000" pitchFamily="2" charset="0"/>
              </a:rPr>
              <a:t>– Kirsten</a:t>
            </a:r>
          </a:p>
          <a:p>
            <a:pPr algn="just"/>
            <a:r>
              <a:rPr lang="en-US" sz="1900" dirty="0">
                <a:latin typeface="Nexa Light" panose="02000000000000000000" pitchFamily="2" charset="0"/>
              </a:rPr>
              <a:t>* Calculating correlation between team player stats and game won by the team. </a:t>
            </a:r>
            <a:r>
              <a:rPr lang="en-US" sz="1900" dirty="0">
                <a:solidFill>
                  <a:schemeClr val="accent6"/>
                </a:solidFill>
                <a:latin typeface="Nexa Light" panose="02000000000000000000" pitchFamily="2" charset="0"/>
              </a:rPr>
              <a:t>– Umar</a:t>
            </a:r>
          </a:p>
          <a:p>
            <a:pPr algn="just"/>
            <a:r>
              <a:rPr lang="en-US" sz="1900" dirty="0">
                <a:latin typeface="Nexa Light" panose="02000000000000000000" pitchFamily="2" charset="0"/>
              </a:rPr>
              <a:t>* Make scatter plots of Team Win vs. Player Stats and run regression for each conference. </a:t>
            </a:r>
            <a:r>
              <a:rPr lang="en-US" sz="1900" dirty="0">
                <a:solidFill>
                  <a:schemeClr val="accent6"/>
                </a:solidFill>
                <a:latin typeface="Nexa Light" panose="02000000000000000000" pitchFamily="2" charset="0"/>
              </a:rPr>
              <a:t>- Umar </a:t>
            </a:r>
          </a:p>
          <a:p>
            <a:pPr algn="just"/>
            <a:r>
              <a:rPr lang="en-US" sz="1900" dirty="0">
                <a:latin typeface="Nexa Light" panose="02000000000000000000" pitchFamily="2" charset="0"/>
              </a:rPr>
              <a:t>* Make observation as per analysis results and define winning parameters for win prediction.          </a:t>
            </a:r>
            <a:r>
              <a:rPr lang="en-US" sz="1900" dirty="0">
                <a:solidFill>
                  <a:schemeClr val="accent6"/>
                </a:solidFill>
                <a:latin typeface="Nexa Light" panose="02000000000000000000" pitchFamily="2" charset="0"/>
              </a:rPr>
              <a:t>- Umar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F09BFE-C9DD-B64C-9C35-506CF95C4B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1019" b="84537" l="7100" r="88700"/>
                    </a14:imgEffect>
                  </a14:imgLayer>
                </a14:imgProps>
              </a:ext>
            </a:extLst>
          </a:blip>
          <a:srcRect l="7458" t="7250" r="2170" b="11581"/>
          <a:stretch/>
        </p:blipFill>
        <p:spPr>
          <a:xfrm>
            <a:off x="9244029" y="3534032"/>
            <a:ext cx="4035566" cy="39145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CD5894-E23B-AA49-9516-C053E5CE81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1019" b="84537" l="7100" r="88700"/>
                    </a14:imgEffect>
                  </a14:imgLayer>
                </a14:imgProps>
              </a:ext>
            </a:extLst>
          </a:blip>
          <a:srcRect l="7458" t="7250" r="2170" b="11581"/>
          <a:stretch/>
        </p:blipFill>
        <p:spPr>
          <a:xfrm>
            <a:off x="9391135" y="1657731"/>
            <a:ext cx="2230897" cy="2163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0BA6E4-D763-7145-8610-0CEA5E1C23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1019" b="84537" l="7100" r="88700"/>
                    </a14:imgEffect>
                  </a14:imgLayer>
                </a14:imgProps>
              </a:ext>
            </a:extLst>
          </a:blip>
          <a:srcRect l="7458" t="7250" r="2170" b="11581"/>
          <a:stretch/>
        </p:blipFill>
        <p:spPr>
          <a:xfrm>
            <a:off x="8567688" y="605481"/>
            <a:ext cx="1388534" cy="1346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1FE066-1E42-8742-BC49-E45B9D4EB4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1019" b="84537" l="7100" r="88700"/>
                    </a14:imgEffect>
                  </a14:imgLayer>
                </a14:imgProps>
              </a:ext>
            </a:extLst>
          </a:blip>
          <a:srcRect l="7458" t="7250" r="2170" b="11581"/>
          <a:stretch/>
        </p:blipFill>
        <p:spPr>
          <a:xfrm>
            <a:off x="7751395" y="-1"/>
            <a:ext cx="927505" cy="89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324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523</Words>
  <Application>Microsoft Office PowerPoint</Application>
  <PresentationFormat>Widescreen</PresentationFormat>
  <Paragraphs>36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Calibri Light</vt:lpstr>
      <vt:lpstr>Nexa</vt:lpstr>
      <vt:lpstr>Nexa Light</vt:lpstr>
      <vt:lpstr>Queen of Camelot</vt:lpstr>
      <vt:lpstr>Office Theme</vt:lpstr>
      <vt:lpstr>PowerPoint Presentation</vt:lpstr>
      <vt:lpstr>Project  DESCRIPTION</vt:lpstr>
      <vt:lpstr>Research QUESTIONS TO ANSWER</vt:lpstr>
      <vt:lpstr>Data TO BE USED</vt:lpstr>
      <vt:lpstr>Breakdown OF TASKS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Мири Алекберов</cp:lastModifiedBy>
  <cp:revision>15</cp:revision>
  <dcterms:created xsi:type="dcterms:W3CDTF">2020-06-16T04:32:29Z</dcterms:created>
  <dcterms:modified xsi:type="dcterms:W3CDTF">2020-06-17T02:29:03Z</dcterms:modified>
</cp:coreProperties>
</file>